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1" r:id="rId3"/>
    <p:sldId id="257" r:id="rId4"/>
    <p:sldId id="258" r:id="rId5"/>
    <p:sldId id="268" r:id="rId6"/>
    <p:sldId id="267" r:id="rId7"/>
    <p:sldId id="259" r:id="rId8"/>
    <p:sldId id="260" r:id="rId9"/>
    <p:sldId id="271" r:id="rId10"/>
    <p:sldId id="262" r:id="rId11"/>
    <p:sldId id="269" r:id="rId12"/>
    <p:sldId id="263" r:id="rId13"/>
    <p:sldId id="264" r:id="rId14"/>
    <p:sldId id="265" r:id="rId15"/>
    <p:sldId id="266" r:id="rId16"/>
    <p:sldId id="270" r:id="rId17"/>
    <p:sldId id="272" r:id="rId18"/>
    <p:sldId id="273"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5" d="100"/>
          <a:sy n="55" d="100"/>
        </p:scale>
        <p:origin x="-288"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333834-1A25-411D-B9A0-D0258F8A9565}" type="datetimeFigureOut">
              <a:rPr lang="en-US" smtClean="0"/>
              <a:t>3/27/2015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CEA6B73-3E8C-4387-A13F-B3A043E7BC5B}" type="slidenum">
              <a:rPr lang="en-US" smtClean="0"/>
              <a:t>‹#›</a:t>
            </a:fld>
            <a:endParaRPr lang="en-US"/>
          </a:p>
        </p:txBody>
      </p:sp>
    </p:spTree>
    <p:extLst>
      <p:ext uri="{BB962C8B-B14F-4D97-AF65-F5344CB8AC3E}">
        <p14:creationId xmlns:p14="http://schemas.microsoft.com/office/powerpoint/2010/main" val="2100185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CEA6B73-3E8C-4387-A13F-B3A043E7BC5B}" type="slidenum">
              <a:rPr lang="en-US" smtClean="0"/>
              <a:t>16</a:t>
            </a:fld>
            <a:endParaRPr lang="en-US"/>
          </a:p>
        </p:txBody>
      </p:sp>
    </p:spTree>
    <p:extLst>
      <p:ext uri="{BB962C8B-B14F-4D97-AF65-F5344CB8AC3E}">
        <p14:creationId xmlns:p14="http://schemas.microsoft.com/office/powerpoint/2010/main" val="276970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B4624CF-5DBA-490D-B615-847F2EAAFC35}"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2945783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24CF-5DBA-490D-B615-847F2EAAFC35}"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8023040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24CF-5DBA-490D-B615-847F2EAAFC35}"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2556246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B4624CF-5DBA-490D-B615-847F2EAAFC35}"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13016885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B4624CF-5DBA-490D-B615-847F2EAAFC35}" type="datetimeFigureOut">
              <a:rPr lang="en-US" smtClean="0"/>
              <a:t>3/27/2015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17399387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B4624CF-5DBA-490D-B615-847F2EAAFC35}" type="datetimeFigureOut">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30978966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B4624CF-5DBA-490D-B615-847F2EAAFC35}" type="datetimeFigureOut">
              <a:rPr lang="en-US" smtClean="0"/>
              <a:t>3/27/2015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18486945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B4624CF-5DBA-490D-B615-847F2EAAFC35}" type="datetimeFigureOut">
              <a:rPr lang="en-US" smtClean="0"/>
              <a:t>3/27/2015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34935636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B4624CF-5DBA-490D-B615-847F2EAAFC35}" type="datetimeFigureOut">
              <a:rPr lang="en-US" smtClean="0"/>
              <a:t>3/27/2015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23227582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24CF-5DBA-490D-B615-847F2EAAFC35}" type="datetimeFigureOut">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4014220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624CF-5DBA-490D-B615-847F2EAAFC35}" type="datetimeFigureOut">
              <a:rPr lang="en-US" smtClean="0"/>
              <a:t>3/27/2015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650A114-DB67-4519-90FB-53D906B57C81}" type="slidenum">
              <a:rPr lang="en-US" smtClean="0"/>
              <a:t>‹#›</a:t>
            </a:fld>
            <a:endParaRPr lang="en-US"/>
          </a:p>
        </p:txBody>
      </p:sp>
    </p:spTree>
    <p:extLst>
      <p:ext uri="{BB962C8B-B14F-4D97-AF65-F5344CB8AC3E}">
        <p14:creationId xmlns:p14="http://schemas.microsoft.com/office/powerpoint/2010/main" val="22839291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B4624CF-5DBA-490D-B615-847F2EAAFC35}" type="datetimeFigureOut">
              <a:rPr lang="en-US" smtClean="0"/>
              <a:t>3/27/2015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650A114-DB67-4519-90FB-53D906B57C81}" type="slidenum">
              <a:rPr lang="en-US" smtClean="0"/>
              <a:t>‹#›</a:t>
            </a:fld>
            <a:endParaRPr lang="en-US"/>
          </a:p>
        </p:txBody>
      </p:sp>
    </p:spTree>
    <p:extLst>
      <p:ext uri="{BB962C8B-B14F-4D97-AF65-F5344CB8AC3E}">
        <p14:creationId xmlns:p14="http://schemas.microsoft.com/office/powerpoint/2010/main" val="402853881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Control Valve with Floating Seal</a:t>
            </a:r>
            <a:endParaRPr lang="en-US" dirty="0"/>
          </a:p>
        </p:txBody>
      </p:sp>
      <p:sp>
        <p:nvSpPr>
          <p:cNvPr id="3" name="Subtitle 2"/>
          <p:cNvSpPr>
            <a:spLocks noGrp="1"/>
          </p:cNvSpPr>
          <p:nvPr>
            <p:ph type="subTitle" idx="1"/>
          </p:nvPr>
        </p:nvSpPr>
        <p:spPr/>
        <p:txBody>
          <a:bodyPr/>
          <a:lstStyle/>
          <a:p>
            <a:r>
              <a:rPr lang="en-US" dirty="0" smtClean="0"/>
              <a:t>Solution to </a:t>
            </a:r>
          </a:p>
          <a:p>
            <a:r>
              <a:rPr lang="en-US" dirty="0"/>
              <a:t>F</a:t>
            </a:r>
            <a:r>
              <a:rPr lang="en-US" dirty="0" smtClean="0"/>
              <a:t>ouling and Failures</a:t>
            </a:r>
          </a:p>
          <a:p>
            <a:r>
              <a:rPr lang="en-US" dirty="0" smtClean="0"/>
              <a:t>Common in Spool Valves</a:t>
            </a:r>
            <a:endParaRPr lang="en-US" dirty="0"/>
          </a:p>
        </p:txBody>
      </p:sp>
    </p:spTree>
    <p:extLst>
      <p:ext uri="{BB962C8B-B14F-4D97-AF65-F5344CB8AC3E}">
        <p14:creationId xmlns:p14="http://schemas.microsoft.com/office/powerpoint/2010/main" val="3192352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l="20680" r="19926" b="21277"/>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Title 1"/>
          <p:cNvSpPr>
            <a:spLocks noGrp="1"/>
          </p:cNvSpPr>
          <p:nvPr>
            <p:ph type="title"/>
          </p:nvPr>
        </p:nvSpPr>
        <p:spPr/>
        <p:txBody>
          <a:bodyPr>
            <a:normAutofit fontScale="90000"/>
          </a:bodyPr>
          <a:lstStyle/>
          <a:p>
            <a:r>
              <a:rPr lang="en-US" altLang="en-US" smtClean="0"/>
              <a:t>Initial Phaser Valve Design</a:t>
            </a:r>
            <a:br>
              <a:rPr lang="en-US" altLang="en-US" smtClean="0"/>
            </a:br>
            <a:r>
              <a:rPr lang="en-US" altLang="en-US" sz="2700" smtClean="0"/>
              <a:t>Three Inserts per Valve</a:t>
            </a:r>
          </a:p>
        </p:txBody>
      </p:sp>
      <p:sp>
        <p:nvSpPr>
          <p:cNvPr id="5124" name="TextBox 3"/>
          <p:cNvSpPr txBox="1">
            <a:spLocks noChangeArrowheads="1"/>
          </p:cNvSpPr>
          <p:nvPr/>
        </p:nvSpPr>
        <p:spPr bwMode="auto">
          <a:xfrm>
            <a:off x="4648200" y="2286000"/>
            <a:ext cx="193198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Three Insert (min.)</a:t>
            </a:r>
          </a:p>
        </p:txBody>
      </p:sp>
      <p:cxnSp>
        <p:nvCxnSpPr>
          <p:cNvPr id="6" name="Straight Arrow Connector 5"/>
          <p:cNvCxnSpPr>
            <a:stCxn id="5124" idx="2"/>
          </p:cNvCxnSpPr>
          <p:nvPr/>
        </p:nvCxnSpPr>
        <p:spPr>
          <a:xfrm rot="16200000" flipH="1">
            <a:off x="5507038" y="2763838"/>
            <a:ext cx="696912" cy="481012"/>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6" name="TextBox 8"/>
          <p:cNvSpPr txBox="1">
            <a:spLocks noChangeArrowheads="1"/>
          </p:cNvSpPr>
          <p:nvPr/>
        </p:nvSpPr>
        <p:spPr bwMode="auto">
          <a:xfrm>
            <a:off x="1524000" y="1981200"/>
            <a:ext cx="1597025"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O-ring Grooves</a:t>
            </a:r>
          </a:p>
        </p:txBody>
      </p:sp>
      <p:cxnSp>
        <p:nvCxnSpPr>
          <p:cNvPr id="11" name="Straight Arrow Connector 10"/>
          <p:cNvCxnSpPr>
            <a:stCxn id="5126" idx="2"/>
          </p:cNvCxnSpPr>
          <p:nvPr/>
        </p:nvCxnSpPr>
        <p:spPr>
          <a:xfrm rot="16200000" flipH="1">
            <a:off x="2184401" y="2489200"/>
            <a:ext cx="1535112" cy="12588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5126" idx="2"/>
          </p:cNvCxnSpPr>
          <p:nvPr/>
        </p:nvCxnSpPr>
        <p:spPr>
          <a:xfrm rot="16200000" flipH="1">
            <a:off x="2794001" y="1879600"/>
            <a:ext cx="1687512" cy="2630487"/>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129" name="TextBox 16"/>
          <p:cNvSpPr txBox="1">
            <a:spLocks noChangeArrowheads="1"/>
          </p:cNvSpPr>
          <p:nvPr/>
        </p:nvSpPr>
        <p:spPr bwMode="auto">
          <a:xfrm>
            <a:off x="1828800" y="6096000"/>
            <a:ext cx="1398588" cy="36988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r>
              <a:rPr lang="en-US" altLang="en-US"/>
              <a:t>Phased Ports</a:t>
            </a:r>
          </a:p>
        </p:txBody>
      </p:sp>
      <p:cxnSp>
        <p:nvCxnSpPr>
          <p:cNvPr id="19" name="Straight Arrow Connector 18"/>
          <p:cNvCxnSpPr>
            <a:stCxn id="5129" idx="0"/>
          </p:cNvCxnSpPr>
          <p:nvPr/>
        </p:nvCxnSpPr>
        <p:spPr>
          <a:xfrm rot="16200000" flipV="1">
            <a:off x="1530350" y="5099050"/>
            <a:ext cx="1752600" cy="2413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5129" idx="0"/>
          </p:cNvCxnSpPr>
          <p:nvPr/>
        </p:nvCxnSpPr>
        <p:spPr>
          <a:xfrm rot="5400000" flipH="1" flipV="1">
            <a:off x="3892550" y="4121150"/>
            <a:ext cx="609600" cy="3340100"/>
          </a:xfrm>
          <a:prstGeom prst="straightConnector1">
            <a:avLst/>
          </a:prstGeom>
          <a:ln w="190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84206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7315200"/>
          </a:xfrm>
        </p:spPr>
        <p:txBody>
          <a:bodyPr>
            <a:normAutofit/>
          </a:bodyPr>
          <a:lstStyle/>
          <a:p>
            <a:r>
              <a:rPr lang="en-US" dirty="0" smtClean="0"/>
              <a:t>When the force provided by the actuating solenoid is limited, for axial operation, and when desirable for rotary operation, in order to minimize friction, the </a:t>
            </a:r>
            <a:r>
              <a:rPr lang="en-US" dirty="0" err="1" smtClean="0"/>
              <a:t>o-ring</a:t>
            </a:r>
            <a:r>
              <a:rPr lang="en-US" dirty="0" smtClean="0"/>
              <a:t> grooves are equipped with overlapping polymer rings, roughly analogous to piston rings.  Testing has shown that the sealing is quite good, and friction is minimal.</a:t>
            </a:r>
            <a:endParaRPr lang="en-US" dirty="0"/>
          </a:p>
        </p:txBody>
      </p:sp>
    </p:spTree>
    <p:extLst>
      <p:ext uri="{BB962C8B-B14F-4D97-AF65-F5344CB8AC3E}">
        <p14:creationId xmlns:p14="http://schemas.microsoft.com/office/powerpoint/2010/main" val="39771167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4"/>
          <p:cNvPicPr>
            <a:picLocks noChangeAspect="1" noChangeArrowheads="1"/>
          </p:cNvPicPr>
          <p:nvPr/>
        </p:nvPicPr>
        <p:blipFill>
          <a:blip r:embed="rId2">
            <a:extLst>
              <a:ext uri="{28A0092B-C50C-407E-A947-70E740481C1C}">
                <a14:useLocalDpi xmlns:a14="http://schemas.microsoft.com/office/drawing/2010/main" val="0"/>
              </a:ext>
            </a:extLst>
          </a:blip>
          <a:srcRect l="34840" r="42175" b="16916"/>
          <a:stretch>
            <a:fillRect/>
          </a:stretch>
        </p:blipFill>
        <p:spPr bwMode="auto">
          <a:xfrm>
            <a:off x="5791200" y="0"/>
            <a:ext cx="3352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2"/>
          <p:cNvPicPr>
            <a:picLocks noChangeAspect="1" noChangeArrowheads="1"/>
          </p:cNvPicPr>
          <p:nvPr/>
        </p:nvPicPr>
        <p:blipFill>
          <a:blip r:embed="rId3">
            <a:extLst>
              <a:ext uri="{28A0092B-C50C-407E-A947-70E740481C1C}">
                <a14:useLocalDpi xmlns:a14="http://schemas.microsoft.com/office/drawing/2010/main" val="0"/>
              </a:ext>
            </a:extLst>
          </a:blip>
          <a:srcRect l="28661" t="3404" r="34261" b="20000"/>
          <a:stretch>
            <a:fillRect/>
          </a:stretch>
        </p:blipFill>
        <p:spPr bwMode="auto">
          <a:xfrm>
            <a:off x="0" y="0"/>
            <a:ext cx="5867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itle 1"/>
          <p:cNvSpPr>
            <a:spLocks noGrp="1"/>
          </p:cNvSpPr>
          <p:nvPr>
            <p:ph type="title"/>
          </p:nvPr>
        </p:nvSpPr>
        <p:spPr/>
        <p:txBody>
          <a:bodyPr/>
          <a:lstStyle/>
          <a:p>
            <a:r>
              <a:rPr lang="en-US" altLang="en-US" smtClean="0"/>
              <a:t>Section Through Inserts</a:t>
            </a:r>
          </a:p>
        </p:txBody>
      </p:sp>
    </p:spTree>
    <p:extLst>
      <p:ext uri="{BB962C8B-B14F-4D97-AF65-F5344CB8AC3E}">
        <p14:creationId xmlns:p14="http://schemas.microsoft.com/office/powerpoint/2010/main" val="5783075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of Valve designed for VVT Control showing floating seals installed</a:t>
            </a:r>
            <a:endParaRPr lang="en-US" sz="2800" dirty="0"/>
          </a:p>
        </p:txBody>
      </p:sp>
      <p:pic>
        <p:nvPicPr>
          <p:cNvPr id="10" name="Picture 2"/>
          <p:cNvPicPr>
            <a:picLocks noChangeAspect="1" noChangeArrowheads="1"/>
          </p:cNvPicPr>
          <p:nvPr/>
        </p:nvPicPr>
        <p:blipFill>
          <a:blip r:embed="rId2" cstate="print"/>
          <a:srcRect l="23082" t="18086" r="27107" b="5320"/>
          <a:stretch>
            <a:fillRect/>
          </a:stretch>
        </p:blipFill>
        <p:spPr bwMode="auto">
          <a:xfrm>
            <a:off x="1981200" y="2088996"/>
            <a:ext cx="5257800" cy="4616604"/>
          </a:xfrm>
          <a:prstGeom prst="rect">
            <a:avLst/>
          </a:prstGeom>
          <a:noFill/>
          <a:ln w="9525">
            <a:noFill/>
            <a:miter lim="800000"/>
            <a:headEnd/>
            <a:tailEnd/>
          </a:ln>
        </p:spPr>
      </p:pic>
    </p:spTree>
    <p:extLst>
      <p:ext uri="{BB962C8B-B14F-4D97-AF65-F5344CB8AC3E}">
        <p14:creationId xmlns:p14="http://schemas.microsoft.com/office/powerpoint/2010/main" val="15044999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Rotary Valve </a:t>
            </a:r>
            <a:r>
              <a:rPr lang="en-US" sz="2800" dirty="0" smtClean="0"/>
              <a:t>(Designed for VVT Control)</a:t>
            </a:r>
            <a:endParaRPr lang="en-US" sz="2800" dirty="0"/>
          </a:p>
        </p:txBody>
      </p:sp>
      <p:pic>
        <p:nvPicPr>
          <p:cNvPr id="9" name="Picture 2"/>
          <p:cNvPicPr>
            <a:picLocks noChangeAspect="1" noChangeArrowheads="1"/>
          </p:cNvPicPr>
          <p:nvPr/>
        </p:nvPicPr>
        <p:blipFill>
          <a:blip r:embed="rId2" cstate="print"/>
          <a:srcRect l="22984" t="29040" r="22087" b="26492"/>
          <a:stretch>
            <a:fillRect/>
          </a:stretch>
        </p:blipFill>
        <p:spPr bwMode="auto">
          <a:xfrm>
            <a:off x="762000" y="2614522"/>
            <a:ext cx="7696200" cy="3557677"/>
          </a:xfrm>
          <a:prstGeom prst="rect">
            <a:avLst/>
          </a:prstGeom>
          <a:noFill/>
          <a:ln w="9525">
            <a:noFill/>
            <a:miter lim="800000"/>
            <a:headEnd/>
            <a:tailEnd/>
          </a:ln>
        </p:spPr>
      </p:pic>
    </p:spTree>
    <p:extLst>
      <p:ext uri="{BB962C8B-B14F-4D97-AF65-F5344CB8AC3E}">
        <p14:creationId xmlns:p14="http://schemas.microsoft.com/office/powerpoint/2010/main" val="245275409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Rotary Valve shown in VVT Control Valve Body</a:t>
            </a:r>
            <a:endParaRPr lang="en-US" dirty="0"/>
          </a:p>
        </p:txBody>
      </p:sp>
      <p:pic>
        <p:nvPicPr>
          <p:cNvPr id="8" name="Picture 2"/>
          <p:cNvPicPr>
            <a:picLocks noChangeAspect="1" noChangeArrowheads="1"/>
          </p:cNvPicPr>
          <p:nvPr/>
        </p:nvPicPr>
        <p:blipFill>
          <a:blip r:embed="rId2" cstate="print"/>
          <a:srcRect l="22270" t="20178" r="18934" b="24724"/>
          <a:stretch>
            <a:fillRect/>
          </a:stretch>
        </p:blipFill>
        <p:spPr bwMode="auto">
          <a:xfrm>
            <a:off x="762000" y="2285999"/>
            <a:ext cx="7620000" cy="4077369"/>
          </a:xfrm>
          <a:prstGeom prst="rect">
            <a:avLst/>
          </a:prstGeom>
          <a:noFill/>
          <a:ln w="9525">
            <a:noFill/>
            <a:miter lim="800000"/>
            <a:headEnd/>
            <a:tailEnd/>
          </a:ln>
        </p:spPr>
      </p:pic>
    </p:spTree>
    <p:extLst>
      <p:ext uri="{BB962C8B-B14F-4D97-AF65-F5344CB8AC3E}">
        <p14:creationId xmlns:p14="http://schemas.microsoft.com/office/powerpoint/2010/main" val="4316542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274638"/>
            <a:ext cx="7924800" cy="6583362"/>
          </a:xfrm>
        </p:spPr>
        <p:txBody>
          <a:bodyPr>
            <a:normAutofit fontScale="90000"/>
          </a:bodyPr>
          <a:lstStyle/>
          <a:p>
            <a:r>
              <a:rPr lang="en-US" dirty="0" smtClean="0"/>
              <a:t>Transparency</a:t>
            </a:r>
            <a:br>
              <a:rPr lang="en-US" dirty="0" smtClean="0"/>
            </a:br>
            <a:r>
              <a:rPr lang="en-US" dirty="0"/>
              <a:t/>
            </a:r>
            <a:br>
              <a:rPr lang="en-US" dirty="0"/>
            </a:br>
            <a:r>
              <a:rPr lang="en-US" sz="3300" dirty="0" smtClean="0"/>
              <a:t>The </a:t>
            </a:r>
            <a:r>
              <a:rPr lang="en-US" sz="3300" dirty="0"/>
              <a:t>previous illustration shows the valve installed in a currently-used VVT control valve housing.  The solenoid used would be one that would provide complete transparency on the assembly line and in service, eliminating the risks often faced in changes to current systems.  This valve would be completely interchangeable with the current valve.</a:t>
            </a:r>
            <a:r>
              <a:rPr lang="en-US" dirty="0"/>
              <a:t/>
            </a:r>
            <a:br>
              <a:rPr lang="en-US" dirty="0"/>
            </a:br>
            <a:endParaRPr lang="en-US" dirty="0"/>
          </a:p>
        </p:txBody>
      </p:sp>
    </p:spTree>
    <p:extLst>
      <p:ext uri="{BB962C8B-B14F-4D97-AF65-F5344CB8AC3E}">
        <p14:creationId xmlns:p14="http://schemas.microsoft.com/office/powerpoint/2010/main" val="3169916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261151301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Moretz Technologies, LLC</a:t>
            </a:r>
            <a:endParaRPr lang="en-US" dirty="0"/>
          </a:p>
        </p:txBody>
      </p:sp>
      <p:sp>
        <p:nvSpPr>
          <p:cNvPr id="3" name="Content Placeholder 2"/>
          <p:cNvSpPr>
            <a:spLocks noGrp="1"/>
          </p:cNvSpPr>
          <p:nvPr>
            <p:ph idx="1"/>
          </p:nvPr>
        </p:nvSpPr>
        <p:spPr/>
        <p:txBody>
          <a:bodyPr>
            <a:normAutofit lnSpcReduction="10000"/>
          </a:bodyPr>
          <a:lstStyle/>
          <a:p>
            <a:r>
              <a:rPr lang="en-US" dirty="0" smtClean="0"/>
              <a:t>807 Airport Road                                                    P. O. Box 4031                                                       Jackson, MI 49204</a:t>
            </a:r>
            <a:endParaRPr lang="en-US" dirty="0"/>
          </a:p>
          <a:p>
            <a:r>
              <a:rPr lang="en-US" dirty="0" smtClean="0"/>
              <a:t>517-780-4002                  M 517-206-3287       FAX 517-780-0950</a:t>
            </a:r>
            <a:endParaRPr lang="en-US" dirty="0"/>
          </a:p>
          <a:p>
            <a:r>
              <a:rPr lang="en-US" dirty="0" smtClean="0"/>
              <a:t>rdale@moretz.com</a:t>
            </a:r>
          </a:p>
          <a:p>
            <a:r>
              <a:rPr lang="en-US" dirty="0" smtClean="0"/>
              <a:t>Moretz Technologies is in the process of becoming certified as a veteran-owned business.</a:t>
            </a:r>
            <a:endParaRPr lang="en-US" dirty="0"/>
          </a:p>
          <a:p>
            <a:endParaRPr lang="en-US" dirty="0" smtClean="0"/>
          </a:p>
        </p:txBody>
      </p:sp>
    </p:spTree>
    <p:extLst>
      <p:ext uri="{BB962C8B-B14F-4D97-AF65-F5344CB8AC3E}">
        <p14:creationId xmlns:p14="http://schemas.microsoft.com/office/powerpoint/2010/main" val="11184974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3" name="Content Placeholder 2"/>
          <p:cNvSpPr>
            <a:spLocks noGrp="1"/>
          </p:cNvSpPr>
          <p:nvPr>
            <p:ph idx="1"/>
          </p:nvPr>
        </p:nvSpPr>
        <p:spPr/>
        <p:txBody>
          <a:bodyPr>
            <a:normAutofit fontScale="77500" lnSpcReduction="20000"/>
          </a:bodyPr>
          <a:lstStyle/>
          <a:p>
            <a:pPr>
              <a:buClr>
                <a:schemeClr val="accent3">
                  <a:lumMod val="75000"/>
                </a:schemeClr>
              </a:buClr>
              <a:buFont typeface="Wingdings" panose="05000000000000000000" pitchFamily="2" charset="2"/>
              <a:buChar char="§"/>
            </a:pPr>
            <a:r>
              <a:rPr lang="en-US" i="1" dirty="0" smtClean="0"/>
              <a:t>The Company</a:t>
            </a:r>
          </a:p>
          <a:p>
            <a:pPr lvl="1">
              <a:buClr>
                <a:schemeClr val="accent3">
                  <a:lumMod val="75000"/>
                </a:schemeClr>
              </a:buClr>
              <a:buFont typeface="Arial" panose="020B0604020202020204" pitchFamily="34" charset="0"/>
              <a:buChar char="•"/>
            </a:pPr>
            <a:r>
              <a:rPr lang="en-US" i="1" dirty="0" smtClean="0"/>
              <a:t>Moretz </a:t>
            </a:r>
            <a:r>
              <a:rPr lang="en-US" i="1" dirty="0"/>
              <a:t>Technologies,. LLC</a:t>
            </a:r>
          </a:p>
          <a:p>
            <a:pPr lvl="1">
              <a:buClr>
                <a:schemeClr val="accent3">
                  <a:lumMod val="75000"/>
                </a:schemeClr>
              </a:buClr>
              <a:buFont typeface="Arial" panose="020B0604020202020204" pitchFamily="34" charset="0"/>
              <a:buChar char="•"/>
            </a:pPr>
            <a:r>
              <a:rPr lang="en-US" dirty="0"/>
              <a:t>Rotary Valve Systems (</a:t>
            </a:r>
            <a:r>
              <a:rPr lang="en-US" i="1" dirty="0"/>
              <a:t>RVS</a:t>
            </a:r>
            <a:r>
              <a:rPr lang="en-US" dirty="0" smtClean="0"/>
              <a:t>)</a:t>
            </a:r>
          </a:p>
          <a:p>
            <a:pPr lvl="1">
              <a:buClr>
                <a:schemeClr val="accent3">
                  <a:lumMod val="75000"/>
                </a:schemeClr>
              </a:buClr>
              <a:buFont typeface="Arial" panose="020B0604020202020204" pitchFamily="34" charset="0"/>
              <a:buChar char="•"/>
            </a:pPr>
            <a:r>
              <a:rPr lang="en-US" dirty="0" smtClean="0"/>
              <a:t>Rotary Valve Technologies (</a:t>
            </a:r>
            <a:r>
              <a:rPr lang="en-US" i="1" dirty="0" smtClean="0"/>
              <a:t>RVT</a:t>
            </a:r>
            <a:r>
              <a:rPr lang="en-US" dirty="0" smtClean="0"/>
              <a:t>)</a:t>
            </a:r>
          </a:p>
          <a:p>
            <a:pPr>
              <a:buClr>
                <a:schemeClr val="accent3">
                  <a:lumMod val="75000"/>
                </a:schemeClr>
              </a:buClr>
              <a:buFont typeface="Wingdings" panose="05000000000000000000" pitchFamily="2" charset="2"/>
              <a:buChar char="§"/>
            </a:pPr>
            <a:r>
              <a:rPr lang="en-US" dirty="0" smtClean="0"/>
              <a:t>The Technologies</a:t>
            </a:r>
          </a:p>
          <a:p>
            <a:pPr lvl="1">
              <a:buClr>
                <a:schemeClr val="accent3">
                  <a:lumMod val="75000"/>
                </a:schemeClr>
              </a:buClr>
              <a:buFont typeface="Arial" panose="020B0604020202020204" pitchFamily="34" charset="0"/>
              <a:buChar char="•"/>
            </a:pPr>
            <a:r>
              <a:rPr lang="en-US" dirty="0" smtClean="0"/>
              <a:t>The Concept</a:t>
            </a:r>
          </a:p>
          <a:p>
            <a:pPr lvl="2">
              <a:buClr>
                <a:schemeClr val="accent3">
                  <a:lumMod val="75000"/>
                </a:schemeClr>
              </a:buClr>
            </a:pPr>
            <a:r>
              <a:rPr lang="en-US" dirty="0" smtClean="0"/>
              <a:t>Existing Systems</a:t>
            </a:r>
          </a:p>
          <a:p>
            <a:pPr lvl="2">
              <a:buClr>
                <a:schemeClr val="accent3">
                  <a:lumMod val="75000"/>
                </a:schemeClr>
              </a:buClr>
            </a:pPr>
            <a:r>
              <a:rPr lang="en-US" i="1" dirty="0" smtClean="0"/>
              <a:t>RVT</a:t>
            </a:r>
            <a:r>
              <a:rPr lang="en-US" dirty="0" smtClean="0"/>
              <a:t> System</a:t>
            </a:r>
            <a:endParaRPr lang="en-US" dirty="0"/>
          </a:p>
          <a:p>
            <a:pPr>
              <a:buClr>
                <a:schemeClr val="accent3">
                  <a:lumMod val="75000"/>
                </a:schemeClr>
              </a:buClr>
              <a:buFont typeface="Wingdings" panose="05000000000000000000" pitchFamily="2" charset="2"/>
              <a:buChar char="§"/>
            </a:pPr>
            <a:r>
              <a:rPr lang="en-US" dirty="0" smtClean="0"/>
              <a:t>The Applications</a:t>
            </a:r>
          </a:p>
          <a:p>
            <a:pPr lvl="1">
              <a:buClr>
                <a:schemeClr val="accent3">
                  <a:lumMod val="75000"/>
                </a:schemeClr>
              </a:buClr>
              <a:buFont typeface="Arial" panose="020B0604020202020204" pitchFamily="34" charset="0"/>
              <a:buChar char="•"/>
            </a:pPr>
            <a:r>
              <a:rPr lang="en-US" dirty="0" smtClean="0"/>
              <a:t>Engine Variable Valve Timing Control</a:t>
            </a:r>
          </a:p>
          <a:p>
            <a:pPr lvl="1">
              <a:buClr>
                <a:schemeClr val="accent3">
                  <a:lumMod val="75000"/>
                </a:schemeClr>
              </a:buClr>
              <a:buFont typeface="Arial" panose="020B0604020202020204" pitchFamily="34" charset="0"/>
              <a:buChar char="•"/>
            </a:pPr>
            <a:r>
              <a:rPr lang="en-US" dirty="0" smtClean="0"/>
              <a:t>Hydraulic System</a:t>
            </a:r>
          </a:p>
          <a:p>
            <a:pPr lvl="2">
              <a:buClr>
                <a:schemeClr val="accent3">
                  <a:lumMod val="75000"/>
                </a:schemeClr>
              </a:buClr>
            </a:pPr>
            <a:r>
              <a:rPr lang="en-US" dirty="0" smtClean="0"/>
              <a:t>Pressure Regulator</a:t>
            </a:r>
          </a:p>
          <a:p>
            <a:pPr lvl="2">
              <a:buClr>
                <a:schemeClr val="accent3">
                  <a:lumMod val="75000"/>
                </a:schemeClr>
              </a:buClr>
            </a:pPr>
            <a:r>
              <a:rPr lang="en-US" dirty="0" smtClean="0"/>
              <a:t>Hydraulic Control</a:t>
            </a:r>
          </a:p>
          <a:p>
            <a:pPr marL="914400" lvl="2" indent="0">
              <a:buClr>
                <a:schemeClr val="accent3">
                  <a:lumMod val="75000"/>
                </a:schemeClr>
              </a:buClr>
              <a:buNone/>
            </a:pPr>
            <a:endParaRPr lang="en-US" dirty="0"/>
          </a:p>
          <a:p>
            <a:pPr lvl="1"/>
            <a:endParaRPr lang="en-US" dirty="0"/>
          </a:p>
        </p:txBody>
      </p:sp>
    </p:spTree>
    <p:extLst>
      <p:ext uri="{BB962C8B-B14F-4D97-AF65-F5344CB8AC3E}">
        <p14:creationId xmlns:p14="http://schemas.microsoft.com/office/powerpoint/2010/main" val="38674047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a:t>
            </a:r>
            <a:endParaRPr lang="en-US" dirty="0"/>
          </a:p>
        </p:txBody>
      </p:sp>
      <p:sp>
        <p:nvSpPr>
          <p:cNvPr id="3" name="Content Placeholder 2"/>
          <p:cNvSpPr>
            <a:spLocks noGrp="1"/>
          </p:cNvSpPr>
          <p:nvPr>
            <p:ph idx="1"/>
          </p:nvPr>
        </p:nvSpPr>
        <p:spPr/>
        <p:txBody>
          <a:bodyPr>
            <a:normAutofit lnSpcReduction="10000"/>
          </a:bodyPr>
          <a:lstStyle/>
          <a:p>
            <a:r>
              <a:rPr lang="en-US" dirty="0" smtClean="0"/>
              <a:t>Spool Valves are frequently utilized to control and direct fluid flow In automotive applications such as transmissions and variable valve timing devices.  These valves, because of the very tight clearances between the spool and the cylinder, are prone to failure resulting from tiny bits of contaminants being caught between the spool and cylinder.  This results in considerable warranty costs and customer dissatisfaction.</a:t>
            </a:r>
            <a:endParaRPr lang="en-US" dirty="0"/>
          </a:p>
        </p:txBody>
      </p:sp>
    </p:spTree>
    <p:extLst>
      <p:ext uri="{BB962C8B-B14F-4D97-AF65-F5344CB8AC3E}">
        <p14:creationId xmlns:p14="http://schemas.microsoft.com/office/powerpoint/2010/main" val="165344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38200"/>
            <a:ext cx="8458200" cy="7162800"/>
          </a:xfrm>
        </p:spPr>
        <p:txBody>
          <a:bodyPr>
            <a:normAutofit/>
          </a:bodyPr>
          <a:lstStyle/>
          <a:p>
            <a:r>
              <a:rPr lang="en-US" dirty="0" smtClean="0"/>
              <a:t>This problem is particularly troublesome in variable valve timing devices, as engine oil is considerably less clean than transmission fluid.  </a:t>
            </a:r>
            <a:br>
              <a:rPr lang="en-US" dirty="0" smtClean="0"/>
            </a:br>
            <a:r>
              <a:rPr lang="en-US" dirty="0"/>
              <a:t/>
            </a:r>
            <a:br>
              <a:rPr lang="en-US" dirty="0"/>
            </a:br>
            <a:r>
              <a:rPr lang="en-US" dirty="0" smtClean="0"/>
              <a:t>The “floating seal” valve presented here eliminates contamination-caused failures.</a:t>
            </a:r>
            <a:endParaRPr lang="en-US" dirty="0"/>
          </a:p>
        </p:txBody>
      </p:sp>
      <p:sp>
        <p:nvSpPr>
          <p:cNvPr id="3" name="Content Placeholder 2"/>
          <p:cNvSpPr>
            <a:spLocks noGrp="1"/>
          </p:cNvSpPr>
          <p:nvPr>
            <p:ph idx="1"/>
          </p:nvPr>
        </p:nvSpPr>
        <p:spPr/>
        <p:txBody>
          <a:bodyPr/>
          <a:lstStyle/>
          <a:p>
            <a:endParaRPr lang="en-US" dirty="0"/>
          </a:p>
          <a:p>
            <a:endParaRPr lang="en-US" dirty="0" smtClean="0"/>
          </a:p>
        </p:txBody>
      </p:sp>
    </p:spTree>
    <p:extLst>
      <p:ext uri="{BB962C8B-B14F-4D97-AF65-F5344CB8AC3E}">
        <p14:creationId xmlns:p14="http://schemas.microsoft.com/office/powerpoint/2010/main" val="1336492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914400"/>
            <a:ext cx="8077200" cy="7924800"/>
          </a:xfrm>
        </p:spPr>
        <p:txBody>
          <a:bodyPr>
            <a:normAutofit/>
          </a:bodyPr>
          <a:lstStyle/>
          <a:p>
            <a:r>
              <a:rPr lang="en-US" dirty="0" smtClean="0"/>
              <a:t>The following slides show the typical “Body” portion of the floating seal concept, a typical “Cover” portion designed for rotary operation, and a typical “Cover” portion designed for axial operation of the valve.</a:t>
            </a:r>
            <a:endParaRPr lang="en-US" dirty="0"/>
          </a:p>
        </p:txBody>
      </p:sp>
      <p:sp>
        <p:nvSpPr>
          <p:cNvPr id="3" name="Content Placeholder 2"/>
          <p:cNvSpPr>
            <a:spLocks noGrp="1"/>
          </p:cNvSpPr>
          <p:nvPr>
            <p:ph idx="1"/>
          </p:nvPr>
        </p:nvSpPr>
        <p:spPr>
          <a:xfrm>
            <a:off x="304800" y="609600"/>
            <a:ext cx="8382000" cy="5867399"/>
          </a:xfrm>
        </p:spPr>
        <p:txBody>
          <a:bodyPr/>
          <a:lstStyle/>
          <a:p>
            <a:pPr marL="0" indent="0">
              <a:buNone/>
            </a:pPr>
            <a:r>
              <a:rPr lang="en-US" dirty="0" smtClean="0"/>
              <a:t>  </a:t>
            </a:r>
            <a:endParaRPr lang="en-US" dirty="0"/>
          </a:p>
        </p:txBody>
      </p:sp>
    </p:spTree>
    <p:extLst>
      <p:ext uri="{BB962C8B-B14F-4D97-AF65-F5344CB8AC3E}">
        <p14:creationId xmlns:p14="http://schemas.microsoft.com/office/powerpoint/2010/main" val="5386315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l="36192" t="3485" r="31357"/>
          <a:stretch>
            <a:fillRect/>
          </a:stretch>
        </p:blipFill>
        <p:spPr bwMode="auto">
          <a:xfrm>
            <a:off x="0" y="0"/>
            <a:ext cx="3962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l="24416" t="3487" r="25040"/>
          <a:stretch>
            <a:fillRect/>
          </a:stretch>
        </p:blipFill>
        <p:spPr bwMode="auto">
          <a:xfrm>
            <a:off x="2971800" y="0"/>
            <a:ext cx="61722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l="37520" t="17828" r="36272" b="26489"/>
          <a:stretch>
            <a:fillRect/>
          </a:stretch>
        </p:blipFill>
        <p:spPr bwMode="auto">
          <a:xfrm>
            <a:off x="7559675" y="304800"/>
            <a:ext cx="13557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48435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Original Rotary Valve Cover</a:t>
            </a:r>
            <a:endParaRPr lang="en-US" dirty="0"/>
          </a:p>
        </p:txBody>
      </p:sp>
      <p:pic>
        <p:nvPicPr>
          <p:cNvPr id="2050" name="Picture 2"/>
          <p:cNvPicPr>
            <a:picLocks noChangeAspect="1" noChangeArrowheads="1"/>
          </p:cNvPicPr>
          <p:nvPr/>
        </p:nvPicPr>
        <p:blipFill>
          <a:blip r:embed="rId2" cstate="print"/>
          <a:srcRect l="37520" t="13542" r="35771" b="16667"/>
          <a:stretch>
            <a:fillRect/>
          </a:stretch>
        </p:blipFill>
        <p:spPr bwMode="auto">
          <a:xfrm>
            <a:off x="5029200" y="1600200"/>
            <a:ext cx="3200400" cy="5105400"/>
          </a:xfrm>
          <a:prstGeom prst="rect">
            <a:avLst/>
          </a:prstGeom>
          <a:noFill/>
          <a:ln w="9525">
            <a:noFill/>
            <a:miter lim="800000"/>
            <a:headEnd/>
            <a:tailEnd/>
          </a:ln>
          <a:effectLst/>
        </p:spPr>
      </p:pic>
      <p:pic>
        <p:nvPicPr>
          <p:cNvPr id="2051" name="Picture 3"/>
          <p:cNvPicPr>
            <a:picLocks noChangeAspect="1" noChangeArrowheads="1"/>
          </p:cNvPicPr>
          <p:nvPr/>
        </p:nvPicPr>
        <p:blipFill>
          <a:blip r:embed="rId3" cstate="print"/>
          <a:srcRect l="36010" t="16667" r="36009" b="15625"/>
          <a:stretch>
            <a:fillRect/>
          </a:stretch>
        </p:blipFill>
        <p:spPr bwMode="auto">
          <a:xfrm>
            <a:off x="762000" y="1600200"/>
            <a:ext cx="3352800" cy="4953000"/>
          </a:xfrm>
          <a:prstGeom prst="rect">
            <a:avLst/>
          </a:prstGeom>
          <a:noFill/>
          <a:ln w="9525">
            <a:noFill/>
            <a:miter lim="800000"/>
            <a:headEnd/>
            <a:tailEnd/>
          </a:ln>
          <a:effectLst/>
        </p:spPr>
      </p:pic>
    </p:spTree>
    <p:extLst>
      <p:ext uri="{BB962C8B-B14F-4D97-AF65-F5344CB8AC3E}">
        <p14:creationId xmlns:p14="http://schemas.microsoft.com/office/powerpoint/2010/main" val="3253531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Motion Cover</a:t>
            </a:r>
            <a:endParaRPr lang="en-US" dirty="0"/>
          </a:p>
        </p:txBody>
      </p:sp>
      <p:pic>
        <p:nvPicPr>
          <p:cNvPr id="1027" name="Picture 3"/>
          <p:cNvPicPr>
            <a:picLocks noChangeAspect="1" noChangeArrowheads="1"/>
          </p:cNvPicPr>
          <p:nvPr/>
        </p:nvPicPr>
        <p:blipFill>
          <a:blip r:embed="rId2" cstate="print"/>
          <a:srcRect l="35327" t="15625" r="37879" b="14583"/>
          <a:stretch>
            <a:fillRect/>
          </a:stretch>
        </p:blipFill>
        <p:spPr bwMode="auto">
          <a:xfrm>
            <a:off x="5105400" y="1524000"/>
            <a:ext cx="3200400" cy="5105400"/>
          </a:xfrm>
          <a:prstGeom prst="rect">
            <a:avLst/>
          </a:prstGeom>
          <a:noFill/>
          <a:ln w="9525">
            <a:noFill/>
            <a:miter lim="800000"/>
            <a:headEnd/>
            <a:tailEnd/>
          </a:ln>
          <a:effectLst/>
        </p:spPr>
      </p:pic>
      <p:pic>
        <p:nvPicPr>
          <p:cNvPr id="1028" name="Picture 4"/>
          <p:cNvPicPr>
            <a:picLocks noChangeAspect="1" noChangeArrowheads="1"/>
          </p:cNvPicPr>
          <p:nvPr/>
        </p:nvPicPr>
        <p:blipFill>
          <a:blip r:embed="rId3" cstate="print"/>
          <a:srcRect l="39793" t="14584" r="36603" b="15625"/>
          <a:stretch>
            <a:fillRect/>
          </a:stretch>
        </p:blipFill>
        <p:spPr bwMode="auto">
          <a:xfrm>
            <a:off x="838200" y="1524000"/>
            <a:ext cx="2819400" cy="5105400"/>
          </a:xfrm>
          <a:prstGeom prst="rect">
            <a:avLst/>
          </a:prstGeom>
          <a:noFill/>
          <a:ln w="9525">
            <a:noFill/>
            <a:miter lim="800000"/>
            <a:headEnd/>
            <a:tailEnd/>
          </a:ln>
          <a:effectLst/>
        </p:spPr>
      </p:pic>
    </p:spTree>
    <p:extLst>
      <p:ext uri="{BB962C8B-B14F-4D97-AF65-F5344CB8AC3E}">
        <p14:creationId xmlns:p14="http://schemas.microsoft.com/office/powerpoint/2010/main" val="124849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05800" cy="5745162"/>
          </a:xfrm>
        </p:spPr>
        <p:txBody>
          <a:bodyPr>
            <a:normAutofit/>
          </a:bodyPr>
          <a:lstStyle/>
          <a:p>
            <a:r>
              <a:rPr lang="en-US" dirty="0" smtClean="0"/>
              <a:t>The “floating seal” concept utilizes a balancing of pressures on both sides of the seal assembly to allow contaminants to flush through the valve, and the valve sealing face to ride over particulates with little or no resistance.</a:t>
            </a:r>
            <a:endParaRPr lang="en-US" dirty="0"/>
          </a:p>
        </p:txBody>
      </p:sp>
    </p:spTree>
    <p:extLst>
      <p:ext uri="{BB962C8B-B14F-4D97-AF65-F5344CB8AC3E}">
        <p14:creationId xmlns:p14="http://schemas.microsoft.com/office/powerpoint/2010/main" val="29695213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1017</TotalTime>
  <Words>377</Words>
  <Application>Microsoft Office PowerPoint</Application>
  <PresentationFormat>On-screen Show (4:3)</PresentationFormat>
  <Paragraphs>42</Paragraphs>
  <Slides>18</Slides>
  <Notes>1</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Control Valve with Floating Seal</vt:lpstr>
      <vt:lpstr>Content</vt:lpstr>
      <vt:lpstr>PROBLEM</vt:lpstr>
      <vt:lpstr>This problem is particularly troublesome in variable valve timing devices, as engine oil is considerably less clean than transmission fluid.    The “floating seal” valve presented here eliminates contamination-caused failures.</vt:lpstr>
      <vt:lpstr>The following slides show the typical “Body” portion of the floating seal concept, a typical “Cover” portion designed for rotary operation, and a typical “Cover” portion designed for axial operation of the valve.</vt:lpstr>
      <vt:lpstr>PowerPoint Presentation</vt:lpstr>
      <vt:lpstr>Original Rotary Valve Cover</vt:lpstr>
      <vt:lpstr>Linear Motion Cover</vt:lpstr>
      <vt:lpstr>The “floating seal” concept utilizes a balancing of pressures on both sides of the seal assembly to allow contaminants to flush through the valve, and the valve sealing face to ride over particulates with little or no resistance.</vt:lpstr>
      <vt:lpstr>Initial Phaser Valve Design Three Inserts per Valve</vt:lpstr>
      <vt:lpstr>When the force provided by the actuating solenoid is limited, for axial operation, and when desirable for rotary operation, in order to minimize friction, the o-ring grooves are equipped with overlapping polymer rings, roughly analogous to piston rings.  Testing has shown that the sealing is quite good, and friction is minimal.</vt:lpstr>
      <vt:lpstr>Section Through Inserts</vt:lpstr>
      <vt:lpstr>Section of Valve designed for VVT Control showing floating seals installed</vt:lpstr>
      <vt:lpstr>Rotary Valve (Designed for VVT Control)</vt:lpstr>
      <vt:lpstr>Rotary Valve shown in VVT Control Valve Body</vt:lpstr>
      <vt:lpstr>Transparency  The previous illustration shows the valve installed in a currently-used VVT control valve housing.  The solenoid used would be one that would provide complete transparency on the assembly line and in service, eliminating the risks often faced in changes to current systems.  This valve would be completely interchangeable with the current valve. </vt:lpstr>
      <vt:lpstr>PowerPoint Presentation</vt:lpstr>
      <vt:lpstr>Moretz Technologies, LLC</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 Valve with Floating Seal</dc:title>
  <dc:creator>Dale</dc:creator>
  <cp:lastModifiedBy>Pentar</cp:lastModifiedBy>
  <cp:revision>16</cp:revision>
  <dcterms:created xsi:type="dcterms:W3CDTF">2014-11-17T01:06:29Z</dcterms:created>
  <dcterms:modified xsi:type="dcterms:W3CDTF">2015-03-27T13:29:40Z</dcterms:modified>
</cp:coreProperties>
</file>